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116"/>
  </p:notesMasterIdLst>
  <p:sldIdLst>
    <p:sldId id="256" r:id="rId6"/>
    <p:sldId id="2146847120" r:id="rId7"/>
    <p:sldId id="2146847121" r:id="rId8"/>
    <p:sldId id="2076136311" r:id="rId9"/>
    <p:sldId id="2076136362" r:id="rId10"/>
    <p:sldId id="2146847163" r:id="rId11"/>
    <p:sldId id="2146847123" r:id="rId12"/>
    <p:sldId id="2146847124" r:id="rId13"/>
    <p:sldId id="2146847126" r:id="rId14"/>
    <p:sldId id="2146847125" r:id="rId15"/>
    <p:sldId id="2146847196" r:id="rId16"/>
    <p:sldId id="2146847128" r:id="rId17"/>
    <p:sldId id="877" r:id="rId18"/>
    <p:sldId id="2146847175" r:id="rId19"/>
    <p:sldId id="845" r:id="rId20"/>
    <p:sldId id="2076136319" r:id="rId21"/>
    <p:sldId id="2146847205" r:id="rId22"/>
    <p:sldId id="2146847165" r:id="rId23"/>
    <p:sldId id="2146847173" r:id="rId24"/>
    <p:sldId id="2146847195" r:id="rId25"/>
    <p:sldId id="2146847164" r:id="rId26"/>
    <p:sldId id="2146847167" r:id="rId27"/>
    <p:sldId id="2146847168" r:id="rId28"/>
    <p:sldId id="2146847169" r:id="rId29"/>
    <p:sldId id="2146847170" r:id="rId30"/>
    <p:sldId id="2146847171" r:id="rId31"/>
    <p:sldId id="2146847174" r:id="rId32"/>
    <p:sldId id="2076136332" r:id="rId33"/>
    <p:sldId id="2076136335" r:id="rId34"/>
    <p:sldId id="2146847141" r:id="rId35"/>
    <p:sldId id="2146847129" r:id="rId36"/>
    <p:sldId id="1563" r:id="rId37"/>
    <p:sldId id="2146847142" r:id="rId38"/>
    <p:sldId id="2076136299" r:id="rId39"/>
    <p:sldId id="2146847177" r:id="rId40"/>
    <p:sldId id="2146847178" r:id="rId41"/>
    <p:sldId id="2146847144" r:id="rId42"/>
    <p:sldId id="2146847180" r:id="rId43"/>
    <p:sldId id="2146847179" r:id="rId44"/>
    <p:sldId id="2146847221" r:id="rId45"/>
    <p:sldId id="2146847184" r:id="rId46"/>
    <p:sldId id="2146847181" r:id="rId47"/>
    <p:sldId id="2146847185" r:id="rId48"/>
    <p:sldId id="2146847186" r:id="rId49"/>
    <p:sldId id="2146847183" r:id="rId50"/>
    <p:sldId id="2076136293" r:id="rId51"/>
    <p:sldId id="2146847187" r:id="rId52"/>
    <p:sldId id="2146847188" r:id="rId53"/>
    <p:sldId id="2076136298" r:id="rId54"/>
    <p:sldId id="2076136296" r:id="rId55"/>
    <p:sldId id="2076136297" r:id="rId56"/>
    <p:sldId id="2146847194" r:id="rId57"/>
    <p:sldId id="2146847193" r:id="rId58"/>
    <p:sldId id="2146847191" r:id="rId59"/>
    <p:sldId id="2146847192" r:id="rId60"/>
    <p:sldId id="2076136313" r:id="rId61"/>
    <p:sldId id="2076136308" r:id="rId62"/>
    <p:sldId id="2076136348" r:id="rId63"/>
    <p:sldId id="2076136349" r:id="rId64"/>
    <p:sldId id="2076136350" r:id="rId65"/>
    <p:sldId id="2076136351" r:id="rId66"/>
    <p:sldId id="2076136352" r:id="rId67"/>
    <p:sldId id="2146847147" r:id="rId68"/>
    <p:sldId id="2146847130" r:id="rId69"/>
    <p:sldId id="2146847148" r:id="rId70"/>
    <p:sldId id="2146847149" r:id="rId71"/>
    <p:sldId id="2146847150" r:id="rId72"/>
    <p:sldId id="2146847151" r:id="rId73"/>
    <p:sldId id="2146847197" r:id="rId74"/>
    <p:sldId id="2146847152" r:id="rId75"/>
    <p:sldId id="2146847153" r:id="rId76"/>
    <p:sldId id="2146847154" r:id="rId77"/>
    <p:sldId id="2146847155" r:id="rId78"/>
    <p:sldId id="2146847127" r:id="rId79"/>
    <p:sldId id="2076136326" r:id="rId80"/>
    <p:sldId id="2076136334" r:id="rId81"/>
    <p:sldId id="2076136258" r:id="rId82"/>
    <p:sldId id="2076136274" r:id="rId83"/>
    <p:sldId id="2146847208" r:id="rId84"/>
    <p:sldId id="2146847204" r:id="rId85"/>
    <p:sldId id="2146847209" r:id="rId86"/>
    <p:sldId id="2146847211" r:id="rId87"/>
    <p:sldId id="2146847210" r:id="rId88"/>
    <p:sldId id="2146847212" r:id="rId89"/>
    <p:sldId id="2146847137" r:id="rId90"/>
    <p:sldId id="2146847215" r:id="rId91"/>
    <p:sldId id="2146847216" r:id="rId92"/>
    <p:sldId id="2146847217" r:id="rId93"/>
    <p:sldId id="2146847214" r:id="rId94"/>
    <p:sldId id="2146847219" r:id="rId95"/>
    <p:sldId id="2146847218" r:id="rId96"/>
    <p:sldId id="2146847220" r:id="rId97"/>
    <p:sldId id="2146847133" r:id="rId98"/>
    <p:sldId id="2146847223" r:id="rId99"/>
    <p:sldId id="2146847224" r:id="rId100"/>
    <p:sldId id="2146847222" r:id="rId101"/>
    <p:sldId id="258" r:id="rId102"/>
    <p:sldId id="2146847225" r:id="rId103"/>
    <p:sldId id="2146847138" r:id="rId104"/>
    <p:sldId id="2146847226" r:id="rId105"/>
    <p:sldId id="2146847131" r:id="rId106"/>
    <p:sldId id="2146847156" r:id="rId107"/>
    <p:sldId id="2146847157" r:id="rId108"/>
    <p:sldId id="2146847132" r:id="rId109"/>
    <p:sldId id="2146847158" r:id="rId110"/>
    <p:sldId id="2146847159" r:id="rId111"/>
    <p:sldId id="2146847134" r:id="rId112"/>
    <p:sldId id="2146847160" r:id="rId113"/>
    <p:sldId id="2146847161" r:id="rId114"/>
    <p:sldId id="21468471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4788" autoAdjust="0"/>
  </p:normalViewPr>
  <p:slideViewPr>
    <p:cSldViewPr snapToGrid="0">
      <p:cViewPr varScale="1">
        <p:scale>
          <a:sx n="91" d="100"/>
          <a:sy n="91" d="100"/>
        </p:scale>
        <p:origin x="84" y="390"/>
      </p:cViewPr>
      <p:guideLst/>
    </p:cSldViewPr>
  </p:slideViewPr>
  <p:notesTextViewPr>
    <p:cViewPr>
      <p:scale>
        <a:sx n="1" d="1"/>
        <a:sy n="1" d="1"/>
      </p:scale>
      <p:origin x="0" y="0"/>
    </p:cViewPr>
  </p:notesTextViewPr>
  <p:sorterViewPr>
    <p:cViewPr>
      <p:scale>
        <a:sx n="66" d="100"/>
        <a:sy n="66" d="100"/>
      </p:scale>
      <p:origin x="0" y="-8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97</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98</a:t>
            </a:fld>
            <a:endParaRPr lang="en-US"/>
          </a:p>
        </p:txBody>
      </p:sp>
    </p:spTree>
    <p:extLst>
      <p:ext uri="{BB962C8B-B14F-4D97-AF65-F5344CB8AC3E}">
        <p14:creationId xmlns:p14="http://schemas.microsoft.com/office/powerpoint/2010/main" val="349998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1/9/2023 5:43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5:43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1/9/2023 5:43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1/9/2023 5:43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68366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372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1/9/2023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1/9/2023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00.png"/><Relationship Id="rId7" Type="http://schemas.openxmlformats.org/officeDocument/2006/relationships/image" Target="../media/image34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10" Type="http://schemas.openxmlformats.org/officeDocument/2006/relationships/image" Target="../media/image371.png"/><Relationship Id="rId4" Type="http://schemas.openxmlformats.org/officeDocument/2006/relationships/image" Target="../media/image310.png"/><Relationship Id="rId9" Type="http://schemas.openxmlformats.org/officeDocument/2006/relationships/image" Target="../media/image361.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1.png"/><Relationship Id="rId7" Type="http://schemas.openxmlformats.org/officeDocument/2006/relationships/image" Target="../media/image43.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63.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1.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8.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99.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13048132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131145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39302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623" t="-23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a:p>
          <a:p>
            <a:pPr marL="0" indent="0">
              <a:buNone/>
            </a:pPr>
            <a:endParaRPr lang="en-US"/>
          </a:p>
          <a:p>
            <a:pPr marL="0" indent="0">
              <a:buNone/>
            </a:pPr>
            <a:r>
              <a:rPr lang="en-US"/>
              <a:t>Inequality</a:t>
            </a:r>
          </a:p>
          <a:p>
            <a:pPr marL="0" indent="0">
              <a:buNone/>
            </a:pPr>
            <a:r>
              <a:rPr lang="en-US"/>
              <a:t>Bit-blasting</a:t>
            </a:r>
          </a:p>
          <a:p>
            <a:pPr lvl="1"/>
            <a:endParaRPr lang="en-US"/>
          </a:p>
          <a:p>
            <a:endParaRPr lang="en-US"/>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a:latin typeface="Cambria Math" panose="02040503050406030204" pitchFamily="18" charset="0"/>
                  <a:cs typeface="Calibri" pitchFamily="34" charset="0"/>
                </a:endParaRPr>
              </a:p>
              <a:p>
                <a:r>
                  <a:rPr lang="en-US" sz="2800" b="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1963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19635"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17</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3210565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71466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00388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3613222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2558158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999185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6810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spTree>
    <p:extLst>
      <p:ext uri="{BB962C8B-B14F-4D97-AF65-F5344CB8AC3E}">
        <p14:creationId xmlns:p14="http://schemas.microsoft.com/office/powerpoint/2010/main" val="595697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4113207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16793106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35459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314518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40608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661744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pPr/>
                  <a:endParaRPr lang="en-US" sz="3600" b="0" i="1" dirty="0">
                    <a:latin typeface="Cambria Math" panose="02040503050406030204" pitchFamily="18" charset="0"/>
                  </a:endParaRPr>
                </a:p>
                <a:p>
                  <a:pPr/>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pPr/>
                  <a:endParaRPr lang="en-US" sz="3600" b="0" i="1" dirty="0">
                    <a:latin typeface="Cambria Math" panose="02040503050406030204" pitchFamily="18" charset="0"/>
                  </a:endParaRPr>
                </a:p>
                <a:p>
                  <a:pPr/>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284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2295167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4089394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spTree>
    <p:extLst>
      <p:ext uri="{BB962C8B-B14F-4D97-AF65-F5344CB8AC3E}">
        <p14:creationId xmlns:p14="http://schemas.microsoft.com/office/powerpoint/2010/main" val="2971919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an experimental “science”</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2144565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78113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4220</TotalTime>
  <Words>4804</Words>
  <Application>Microsoft Office PowerPoint</Application>
  <PresentationFormat>Widescreen</PresentationFormat>
  <Paragraphs>914</Paragraphs>
  <Slides>110</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110</vt:i4>
      </vt:variant>
    </vt:vector>
  </HeadingPairs>
  <TitlesOfParts>
    <vt:vector size="121" baseType="lpstr">
      <vt:lpstr>Arial</vt:lpstr>
      <vt:lpstr>Calibri</vt:lpstr>
      <vt:lpstr>Calibri Light</vt:lpstr>
      <vt:lpstr>Cambria</vt:lpstr>
      <vt:lpstr>Cambria Math</vt:lpstr>
      <vt:lpstr>Consolas</vt:lpstr>
      <vt:lpstr>Segoe</vt:lpstr>
      <vt:lpstr>Segoe UI</vt:lpstr>
      <vt:lpstr>Segoe UI Semibold</vt:lpstr>
      <vt:lpstr>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CDCL – CaDiCaL loop</vt:lpstr>
      <vt:lpstr>CDCL(T) </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Encoding – A case study</vt:lpstr>
      <vt:lpstr>PowerPoint Presentation</vt:lpstr>
      <vt:lpstr>PowerPoint Presentation</vt:lpstr>
      <vt:lpstr>Encoding – A humble path of discovery</vt:lpstr>
      <vt:lpstr>Encoding – generic rules</vt:lpstr>
      <vt:lpstr>Encoding – The power of SAT solvers (?)</vt:lpstr>
      <vt:lpstr>Encoding – CDCL(EUF) </vt:lpstr>
      <vt:lpstr>Controlling Search</vt:lpstr>
      <vt:lpstr>Controlling Search - Arithmetic</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 - recap</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Models</vt:lpstr>
      <vt:lpstr>Model Formats</vt:lpstr>
      <vt:lpstr>Extracting Models</vt:lpstr>
      <vt:lpstr>Certificates</vt:lpstr>
      <vt:lpstr>Certificate Formats</vt:lpstr>
      <vt:lpstr>Using Certificates</vt:lpstr>
      <vt:lpstr>Quantifiers</vt:lpstr>
      <vt:lpstr>E-matching</vt:lpstr>
      <vt:lpstr>MBQI</vt:lpstr>
      <vt:lpstr>MBP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261</cp:revision>
  <dcterms:created xsi:type="dcterms:W3CDTF">2020-08-26T00:59:18Z</dcterms:created>
  <dcterms:modified xsi:type="dcterms:W3CDTF">2023-01-10T03:55:29Z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